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apijson.org" TargetMode="External"/><Relationship Id="rId3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hyperlink" Target="http://apijson.org/auto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108" r="0" b="108"/>
          <a:stretch>
            <a:fillRect/>
          </a:stretch>
        </p:blipFill>
        <p:spPr>
          <a:xfrm>
            <a:off x="-7343" y="1436174"/>
            <a:ext cx="13019289" cy="731317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>
            <p:ph type="title" idx="4294967295"/>
          </p:nvPr>
        </p:nvSpPr>
        <p:spPr>
          <a:xfrm>
            <a:off x="952500" y="-375111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21" name="Shape 121"/>
          <p:cNvSpPr/>
          <p:nvPr/>
        </p:nvSpPr>
        <p:spPr>
          <a:xfrm>
            <a:off x="1270000" y="8861052"/>
            <a:ext cx="10464800" cy="751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62889"/>
          </a:lstStyle>
          <a:p>
            <a:pPr/>
            <a:r>
              <a:t>机器学习 HTTP 接口工具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9015"/>
            <a:ext cx="13004800" cy="729488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机器学习测试</a:t>
            </a:r>
          </a:p>
        </p:txBody>
      </p:sp>
      <p:sp>
        <p:nvSpPr>
          <p:cNvPr id="155" name="Shape 155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提取特征、生成模型、校验结果、数据训练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429298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机器学习测试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91080"/>
            <a:ext cx="13004801" cy="731075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随机与顺序测试</a:t>
            </a:r>
          </a:p>
        </p:txBody>
      </p:sp>
      <p:sp>
        <p:nvSpPr>
          <p:cNvPr id="162" name="Shape 162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简单配置、批量生成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1079"/>
            <a:ext cx="13004801" cy="731075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随机与顺序测试</a:t>
            </a:r>
          </a:p>
        </p:txBody>
      </p:sp>
      <p:sp>
        <p:nvSpPr>
          <p:cNvPr id="166" name="Shape 166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批量测试、统计报告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1079"/>
            <a:ext cx="13004801" cy="731075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随机与顺序测试</a:t>
            </a:r>
          </a:p>
        </p:txBody>
      </p:sp>
      <p:sp>
        <p:nvSpPr>
          <p:cNvPr id="170" name="Shape 170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子项预览、精准关联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85995"/>
            <a:ext cx="13004801" cy="732092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账号交叉测试</a:t>
            </a:r>
          </a:p>
        </p:txBody>
      </p:sp>
      <p:sp>
        <p:nvSpPr>
          <p:cNvPr id="174" name="Shape 174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越权操作、安全验证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最好的测试是没有测试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04095"/>
            <a:ext cx="13004801" cy="728472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自动静态检查</a:t>
            </a:r>
          </a:p>
        </p:txBody>
      </p:sp>
      <p:sp>
        <p:nvSpPr>
          <p:cNvPr id="180" name="Shape 180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提前发现问题、精准指出细节、提供纠错建议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最好的开发是没有开发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85995"/>
            <a:ext cx="13004801" cy="732092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自动生成代码</a:t>
            </a:r>
          </a:p>
        </p:txBody>
      </p:sp>
      <p:sp>
        <p:nvSpPr>
          <p:cNvPr id="186" name="Shape 186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各种语言的 后端接口、前端请求、测试用例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25" name="Shape 125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机器学习 HTTP 接口工具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3018"/>
            <a:ext cx="13004801" cy="866648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pPr/>
            <a:r>
              <a:t>APIJSON</a:t>
            </a:r>
          </a:p>
        </p:txBody>
      </p:sp>
      <p:sp>
        <p:nvSpPr>
          <p:cNvPr id="190" name="Shape 190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不写代码 &gt; 没有 bug &gt; 不用测试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93" name="Shape 193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总结与对比</a:t>
            </a:r>
          </a:p>
        </p:txBody>
      </p:sp>
      <p:pic>
        <p:nvPicPr>
          <p:cNvPr id="194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xfrm>
            <a:off x="2525703" y="3064012"/>
            <a:ext cx="8423974" cy="6057888"/>
          </a:xfrm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4000"/>
              </a:spcBef>
              <a:defRPr sz="3648"/>
            </a:pPr>
            <a:r>
              <a:t>自动生成接口文档，清晰可读永远最新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自动校验与格式化，支持高亮和收展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自动生成各种语言的代码，一键下载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自动管理与测试接口用例，一键共享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自动给请求JSON加注释，一键切换</a:t>
            </a:r>
          </a:p>
        </p:txBody>
      </p:sp>
      <p:sp>
        <p:nvSpPr>
          <p:cNvPr id="198" name="Shape 198"/>
          <p:cNvSpPr/>
          <p:nvPr/>
        </p:nvSpPr>
        <p:spPr>
          <a:xfrm>
            <a:off x="1270000" y="2063729"/>
            <a:ext cx="10464800" cy="86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09625">
              <a:defRPr sz="4240"/>
            </a:lvl1pPr>
          </a:lstStyle>
          <a:p>
            <a:pPr/>
            <a:r>
              <a:t>强大易用的接口工具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body" sz="half" idx="1"/>
          </p:nvPr>
        </p:nvSpPr>
        <p:spPr>
          <a:xfrm>
            <a:off x="344341" y="2008781"/>
            <a:ext cx="6155621" cy="6874869"/>
          </a:xfrm>
          <a:prstGeom prst="rect">
            <a:avLst/>
          </a:prstGeom>
        </p:spPr>
        <p:txBody>
          <a:bodyPr/>
          <a:lstStyle/>
          <a:p>
            <a:pPr/>
            <a:r>
              <a:t>测试要写断言脚本</a:t>
            </a:r>
          </a:p>
          <a:p>
            <a:pPr/>
            <a:r>
              <a:t>要填一大堆输入框</a:t>
            </a:r>
          </a:p>
          <a:p>
            <a:pPr/>
            <a:r>
              <a:t>不支持保存登录态</a:t>
            </a:r>
          </a:p>
          <a:p>
            <a:pPr/>
            <a:r>
              <a:t>不支持保存请求</a:t>
            </a:r>
          </a:p>
          <a:p>
            <a:pPr/>
            <a:r>
              <a:t>不支持高亮与折叠</a:t>
            </a:r>
          </a:p>
          <a:p>
            <a:pPr/>
            <a:r>
              <a:t>显示面积小、滚动冲突</a:t>
            </a:r>
          </a:p>
        </p:txBody>
      </p:sp>
      <p:sp>
        <p:nvSpPr>
          <p:cNvPr id="201" name="Shape 201"/>
          <p:cNvSpPr/>
          <p:nvPr/>
        </p:nvSpPr>
        <p:spPr>
          <a:xfrm>
            <a:off x="6648762" y="2008780"/>
            <a:ext cx="6155621" cy="687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机器学习零代码测试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支持自动与手动注释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自动保存和应用登录态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自动保存和恢复请求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支持高亮与折叠展开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全屏显示、无操作冲突</a:t>
            </a:r>
          </a:p>
        </p:txBody>
      </p:sp>
      <p:sp>
        <p:nvSpPr>
          <p:cNvPr id="202" name="Shape 202"/>
          <p:cNvSpPr/>
          <p:nvPr/>
        </p:nvSpPr>
        <p:spPr>
          <a:xfrm>
            <a:off x="359" y="834985"/>
            <a:ext cx="5581838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73887">
              <a:defRPr b="1" sz="51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其它工具</a:t>
            </a:r>
          </a:p>
        </p:txBody>
      </p:sp>
      <p:sp>
        <p:nvSpPr>
          <p:cNvPr id="203" name="Shape 203"/>
          <p:cNvSpPr/>
          <p:nvPr/>
        </p:nvSpPr>
        <p:spPr>
          <a:xfrm>
            <a:off x="6494695" y="834985"/>
            <a:ext cx="5581839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26466">
              <a:defRPr b="1" sz="58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APIAuto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8" r="0" b="108"/>
          <a:stretch>
            <a:fillRect/>
          </a:stretch>
        </p:blipFill>
        <p:spPr>
          <a:xfrm>
            <a:off x="-7343" y="1436174"/>
            <a:ext cx="13019289" cy="7313179"/>
          </a:xfrm>
          <a:prstGeom prst="rect">
            <a:avLst/>
          </a:prstGeom>
        </p:spPr>
      </p:pic>
      <p:sp>
        <p:nvSpPr>
          <p:cNvPr id="206" name="Shape 206"/>
          <p:cNvSpPr/>
          <p:nvPr/>
        </p:nvSpPr>
        <p:spPr>
          <a:xfrm>
            <a:off x="1270000" y="8778909"/>
            <a:ext cx="10464800" cy="86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defRPr sz="48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http://apijson.org/auto</a:t>
            </a:r>
          </a:p>
        </p:txBody>
      </p:sp>
      <p:sp>
        <p:nvSpPr>
          <p:cNvPr id="207" name="Shape 207"/>
          <p:cNvSpPr/>
          <p:nvPr>
            <p:ph type="title" idx="4294967295"/>
          </p:nvPr>
        </p:nvSpPr>
        <p:spPr>
          <a:xfrm>
            <a:off x="952500" y="-375111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210" name="Shape 210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问题与答疑</a:t>
            </a:r>
          </a:p>
        </p:txBody>
      </p:sp>
      <p:pic>
        <p:nvPicPr>
          <p:cNvPr id="211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谢谢大家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body" sz="quarter" idx="1"/>
          </p:nvPr>
        </p:nvSpPr>
        <p:spPr>
          <a:xfrm>
            <a:off x="3754992" y="2722011"/>
            <a:ext cx="5494816" cy="4014555"/>
          </a:xfrm>
          <a:prstGeom prst="rect">
            <a:avLst/>
          </a:prstGeom>
        </p:spPr>
        <p:txBody>
          <a:bodyPr/>
          <a:lstStyle/>
          <a:p>
            <a:pPr/>
            <a:r>
              <a:t>其它 API 工具的问题</a:t>
            </a:r>
          </a:p>
          <a:p>
            <a:pPr/>
            <a:r>
              <a:t>APIAuto 的应用与介绍</a:t>
            </a:r>
          </a:p>
          <a:p>
            <a:pPr/>
            <a:r>
              <a:t>APIAuto 的总结与对比</a:t>
            </a:r>
          </a:p>
        </p:txBody>
      </p:sp>
      <p:sp>
        <p:nvSpPr>
          <p:cNvPr id="128" name="Shape 128"/>
          <p:cNvSpPr/>
          <p:nvPr>
            <p:ph type="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 anchor="b"/>
          <a:lstStyle/>
          <a:p>
            <a:pPr/>
            <a:r>
              <a:t>APIAuto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31" name="Shape 131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其它 API 工具的问题</a:t>
            </a:r>
          </a:p>
        </p:txBody>
      </p:sp>
      <p:pic>
        <p:nvPicPr>
          <p:cNvPr id="132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ctrTitle"/>
          </p:nvPr>
        </p:nvSpPr>
        <p:spPr>
          <a:xfrm>
            <a:off x="1270000" y="357234"/>
            <a:ext cx="10464800" cy="1519509"/>
          </a:xfrm>
          <a:prstGeom prst="rect">
            <a:avLst/>
          </a:prstGeom>
        </p:spPr>
        <p:txBody>
          <a:bodyPr/>
          <a:lstStyle/>
          <a:p>
            <a:pPr/>
            <a:r>
              <a:t>其它 API 工具的问题</a:t>
            </a:r>
          </a:p>
        </p:txBody>
      </p:sp>
      <p:sp>
        <p:nvSpPr>
          <p:cNvPr id="135" name="Shape 135"/>
          <p:cNvSpPr/>
          <p:nvPr/>
        </p:nvSpPr>
        <p:spPr>
          <a:xfrm>
            <a:off x="1408165" y="2025209"/>
            <a:ext cx="10292962" cy="687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测试要写断言脚本(Postman, YApi, Rap 等)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要填一大堆输入框(YApi, Rap, Eolinker 等)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不支持保存登录态(YApi, Rap, Swagger 等)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不支持保存请求(Swagger 等)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不支持高亮与折叠(Swagger 等)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显示面积小、滚动冲突(Postman, YApi 等)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38" name="Shape 138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应用与介绍</a:t>
            </a:r>
          </a:p>
        </p:txBody>
      </p:sp>
      <p:pic>
        <p:nvPicPr>
          <p:cNvPr id="139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使用登记</a:t>
            </a:r>
          </a:p>
        </p:txBody>
      </p:sp>
      <p:sp>
        <p:nvSpPr>
          <p:cNvPr id="142" name="Shape 142"/>
          <p:cNvSpPr/>
          <p:nvPr/>
        </p:nvSpPr>
        <p:spPr>
          <a:xfrm>
            <a:off x="1270000" y="8844623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500强上市公司、互联网独角兽、行业领头羊等</a:t>
            </a:r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52198"/>
            <a:ext cx="13004800" cy="7355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自动生成注释</a:t>
            </a:r>
          </a:p>
        </p:txBody>
      </p:sp>
      <p:pic>
        <p:nvPicPr>
          <p:cNvPr id="1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83775"/>
            <a:ext cx="13004801" cy="732536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左侧请求绿色注释、右侧结果悬浮文档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85721"/>
            <a:ext cx="13004801" cy="730504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前后对比测试</a:t>
            </a:r>
          </a:p>
        </p:txBody>
      </p:sp>
      <p:sp>
        <p:nvSpPr>
          <p:cNvPr id="151" name="Shape 151"/>
          <p:cNvSpPr/>
          <p:nvPr/>
        </p:nvSpPr>
        <p:spPr>
          <a:xfrm>
            <a:off x="1270000" y="8861052"/>
            <a:ext cx="10464800" cy="665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同样参数调用、两次结果对比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